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324" r:id="rId2"/>
    <p:sldId id="268" r:id="rId3"/>
    <p:sldId id="314" r:id="rId4"/>
    <p:sldId id="281" r:id="rId5"/>
    <p:sldId id="287" r:id="rId6"/>
    <p:sldId id="283" r:id="rId7"/>
    <p:sldId id="325" r:id="rId8"/>
    <p:sldId id="326" r:id="rId9"/>
    <p:sldId id="319" r:id="rId10"/>
    <p:sldId id="318" r:id="rId11"/>
    <p:sldId id="306" r:id="rId12"/>
    <p:sldId id="322" r:id="rId13"/>
    <p:sldId id="321" r:id="rId14"/>
    <p:sldId id="305" r:id="rId15"/>
    <p:sldId id="313" r:id="rId16"/>
    <p:sldId id="284" r:id="rId17"/>
    <p:sldId id="288" r:id="rId18"/>
    <p:sldId id="294" r:id="rId19"/>
    <p:sldId id="307" r:id="rId20"/>
    <p:sldId id="297" r:id="rId21"/>
    <p:sldId id="295" r:id="rId22"/>
    <p:sldId id="296" r:id="rId23"/>
    <p:sldId id="320" r:id="rId24"/>
    <p:sldId id="298" r:id="rId25"/>
    <p:sldId id="290" r:id="rId26"/>
    <p:sldId id="311" r:id="rId27"/>
    <p:sldId id="317" r:id="rId28"/>
    <p:sldId id="300" r:id="rId29"/>
    <p:sldId id="310" r:id="rId30"/>
    <p:sldId id="303" r:id="rId31"/>
    <p:sldId id="299" r:id="rId32"/>
    <p:sldId id="291" r:id="rId33"/>
    <p:sldId id="315" r:id="rId34"/>
    <p:sldId id="301" r:id="rId35"/>
    <p:sldId id="316" r:id="rId36"/>
    <p:sldId id="309" r:id="rId37"/>
    <p:sldId id="312" r:id="rId38"/>
    <p:sldId id="289" r:id="rId39"/>
    <p:sldId id="292" r:id="rId40"/>
    <p:sldId id="293" r:id="rId41"/>
    <p:sldId id="28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ACDD"/>
    <a:srgbClr val="26A9DB"/>
    <a:srgbClr val="3399FF"/>
    <a:srgbClr val="42B3F8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104" y="620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85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4FB8F-ED15-48AB-97BD-17129D4E699D}" type="datetimeFigureOut">
              <a:rPr lang="en-US" smtClean="0"/>
              <a:t>7/24/2018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B3739-9081-478F-812E-AE7CE14063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104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9D437-CD83-4825-AD0D-5E7B341BC79B}" type="datetimeFigureOut">
              <a:rPr lang="en-US" smtClean="0"/>
              <a:t>7/24/2018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CF8BB-EBC7-4B8F-9632-A5A136FBB8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369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755780"/>
            <a:ext cx="6858000" cy="3200400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956180"/>
            <a:ext cx="6858000" cy="109728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65DD-9819-4ABC-A784-477AFBA19C86}" type="datetime1">
              <a:rPr lang="en-US" smtClean="0"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p:transition advClick="0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1E545-DA4D-4588-A168-A47EEF327FC2}" type="datetime1">
              <a:rPr lang="en-US" smtClean="0"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p:transition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2120" y="380999"/>
            <a:ext cx="2011680" cy="6096001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199" y="380999"/>
            <a:ext cx="7074859" cy="6096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6042-7092-4D96-B3CE-E8E6CFEE88C8}" type="datetime1">
              <a:rPr lang="en-US" smtClean="0"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p:transition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9729644A-97F2-4BC4-BBF7-FC141F507563}" type="datetime1">
              <a:rPr lang="en-US" smtClean="0"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l="3" r="68113" b="16666"/>
          <a:stretch/>
        </p:blipFill>
        <p:spPr>
          <a:xfrm>
            <a:off x="137112" y="5981610"/>
            <a:ext cx="1074794" cy="77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p:transition advClick="0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22960"/>
            <a:ext cx="8686800" cy="201168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834640"/>
            <a:ext cx="8686800" cy="109728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8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p:transition advClick="0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81200"/>
            <a:ext cx="4572000" cy="44805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1800" y="1981200"/>
            <a:ext cx="4572000" cy="44805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4EB7-77EC-481E-BDC6-73CA182AC952}" type="datetime1">
              <a:rPr lang="en-US" smtClean="0"/>
              <a:t>7/24/2018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p:transition advClick="0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1679448"/>
            <a:ext cx="4572000" cy="830487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1200" y="2509935"/>
            <a:ext cx="4572000" cy="39670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1800" y="1679448"/>
            <a:ext cx="4572000" cy="830487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1800" y="2509935"/>
            <a:ext cx="4572000" cy="39670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16069-A392-4E44-934F-6743D63E2A4F}" type="datetime1">
              <a:rPr lang="en-US" smtClean="0"/>
              <a:t>7/24/2018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p:transition advClick="0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F9843-3551-47D6-BD3E-346FBDF458AF}" type="datetime1">
              <a:rPr lang="en-US" smtClean="0"/>
              <a:t>7/24/2018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p:transition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C2989-19D5-42F7-8321-FE6B75231AF4}" type="datetime1">
              <a:rPr lang="en-US" smtClean="0"/>
              <a:t>7/24/2018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p:transition advClick="0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420" y="408993"/>
            <a:ext cx="4800937" cy="1828800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491" y="381000"/>
            <a:ext cx="5489510" cy="5791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9420" y="2237793"/>
            <a:ext cx="4800937" cy="1828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9C03C-1F27-412D-AD0B-6423348F1B9B}" type="datetime1">
              <a:rPr lang="en-US" smtClean="0"/>
              <a:t>7/24/2018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p:transition advClick="0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6248" y="384048"/>
            <a:ext cx="4800600" cy="1828800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  <a:ln>
            <a:noFill/>
          </a:ln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6249" y="2240280"/>
            <a:ext cx="4799140" cy="1828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200442"/>
      </p:ext>
    </p:extLst>
  </p:cSld>
  <p:clrMapOvr>
    <a:masterClrMapping/>
  </p:clrMapOvr>
  <p:transition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9372600" cy="1295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1987419"/>
            <a:ext cx="9372600" cy="4483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631790" y="5586761"/>
            <a:ext cx="280731" cy="883759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l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19CFDC2-5630-4611-9BF0-0EF7C8C4398D}" type="datetime1">
              <a:rPr lang="en-US" smtClean="0"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631790" y="365125"/>
            <a:ext cx="280730" cy="5139936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3321" y="6268940"/>
            <a:ext cx="722377" cy="201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58" r:id="rId10"/>
    <p:sldLayoutId id="2147483659" r:id="rId11"/>
  </p:sldLayoutIdLst>
  <p:transition advClick="0" advTm="3000">
    <p:fade/>
  </p:transition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defTabSz="914400" rtl="0" eaLnBrk="1" latinLnBrk="0" hangingPunct="1">
        <a:lnSpc>
          <a:spcPct val="90000"/>
        </a:lnSpc>
        <a:spcBef>
          <a:spcPts val="1200"/>
        </a:spcBef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4904" y="2177767"/>
            <a:ext cx="10526771" cy="44831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u="sng" dirty="0">
                <a:solidFill>
                  <a:srgbClr val="27ACDD"/>
                </a:solidFill>
              </a:rPr>
              <a:t>Dillingham Construction International Inc. (DCII) </a:t>
            </a:r>
          </a:p>
          <a:p>
            <a:r>
              <a:rPr lang="en-US" dirty="0"/>
              <a:t>An international construction company focused on the most technical challenges</a:t>
            </a:r>
          </a:p>
          <a:p>
            <a:pPr>
              <a:lnSpc>
                <a:spcPct val="100000"/>
              </a:lnSpc>
            </a:pPr>
            <a:r>
              <a:rPr lang="en-US" dirty="0"/>
              <a:t>Specializes in building complex structures and in installing sophisticated computerized systems </a:t>
            </a:r>
          </a:p>
          <a:p>
            <a:r>
              <a:rPr lang="en-US" dirty="0"/>
              <a:t>Provides general construction, design/build, and construction management for commercial, industrial, heavy civil and marine clients throughout the world</a:t>
            </a:r>
          </a:p>
          <a:p>
            <a:r>
              <a:rPr lang="en-US" dirty="0"/>
              <a:t>DCII has completed many projects that have enhanced the lives of the citizens of Turkey, and around the world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286" y="306973"/>
            <a:ext cx="5161788" cy="142646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E32E2E-4ABC-4919-8715-E8ADDC97F4F0}"/>
              </a:ext>
            </a:extLst>
          </p:cNvPr>
          <p:cNvSpPr txBox="1">
            <a:spLocks/>
          </p:cNvSpPr>
          <p:nvPr/>
        </p:nvSpPr>
        <p:spPr>
          <a:xfrm>
            <a:off x="1981200" y="5988676"/>
            <a:ext cx="9372600" cy="481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>
                <a:solidFill>
                  <a:srgbClr val="26A9DB"/>
                </a:solidFill>
              </a:rPr>
              <a:t>“Improving the world one project at a time!”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018870"/>
      </p:ext>
    </p:extLst>
  </p:cSld>
  <p:clrMapOvr>
    <a:masterClrMapping/>
  </p:clrMapOvr>
  <p:transition advClick="0" advTm="6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903" y="381000"/>
            <a:ext cx="9877023" cy="6241344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F52955EE-B5B3-4CDC-BD91-D27C06EF38E5}"/>
              </a:ext>
            </a:extLst>
          </p:cNvPr>
          <p:cNvSpPr txBox="1">
            <a:spLocks/>
          </p:cNvSpPr>
          <p:nvPr/>
        </p:nvSpPr>
        <p:spPr>
          <a:xfrm>
            <a:off x="1981200" y="381000"/>
            <a:ext cx="9728085" cy="9512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>
                <a:solidFill>
                  <a:schemeClr val="bg1"/>
                </a:solidFill>
              </a:rPr>
              <a:t>KARŞIYAKI </a:t>
            </a: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tr-TR" dirty="0">
                <a:solidFill>
                  <a:schemeClr val="bg1"/>
                </a:solidFill>
              </a:rPr>
              <a:t>ün</a:t>
            </a:r>
            <a:r>
              <a:rPr lang="en-US" dirty="0">
                <a:solidFill>
                  <a:schemeClr val="bg1"/>
                </a:solidFill>
              </a:rPr>
              <a:t>el</a:t>
            </a:r>
            <a:r>
              <a:rPr lang="tr-TR" dirty="0">
                <a:solidFill>
                  <a:schemeClr val="bg1"/>
                </a:solidFill>
              </a:rPr>
              <a:t>LERi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950018"/>
      </p:ext>
    </p:extLst>
  </p:cSld>
  <p:clrMapOvr>
    <a:masterClrMapping/>
  </p:clrMapOvr>
  <p:transition advClick="0" advTm="3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781" y="283336"/>
            <a:ext cx="9924629" cy="63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24076"/>
      </p:ext>
    </p:extLst>
  </p:cSld>
  <p:clrMapOvr>
    <a:masterClrMapping/>
  </p:clrMapOvr>
  <p:transition advClick="0" advTm="3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1961"/>
          <a:stretch/>
        </p:blipFill>
        <p:spPr>
          <a:xfrm>
            <a:off x="1981199" y="252212"/>
            <a:ext cx="9661301" cy="642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16759"/>
      </p:ext>
    </p:extLst>
  </p:cSld>
  <p:clrMapOvr>
    <a:masterClrMapping/>
  </p:clrMapOvr>
  <p:transition advClick="0" advTm="3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051"/>
          <a:stretch/>
        </p:blipFill>
        <p:spPr>
          <a:xfrm>
            <a:off x="1981200" y="157125"/>
            <a:ext cx="9777211" cy="63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40877"/>
      </p:ext>
    </p:extLst>
  </p:cSld>
  <p:clrMapOvr>
    <a:masterClrMapping/>
  </p:clrMapOvr>
  <p:transition advClick="0" advTm="3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7"/>
          <a:stretch/>
        </p:blipFill>
        <p:spPr>
          <a:xfrm>
            <a:off x="1862845" y="260572"/>
            <a:ext cx="9497764" cy="6372047"/>
          </a:xfrm>
        </p:spPr>
      </p:pic>
    </p:spTree>
    <p:extLst>
      <p:ext uri="{BB962C8B-B14F-4D97-AF65-F5344CB8AC3E}">
        <p14:creationId xmlns:p14="http://schemas.microsoft.com/office/powerpoint/2010/main" val="2835257068"/>
      </p:ext>
    </p:extLst>
  </p:cSld>
  <p:clrMapOvr>
    <a:masterClrMapping/>
  </p:clrMapOvr>
  <p:transition advClick="0" advTm="3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52210"/>
            <a:ext cx="9699939" cy="6380410"/>
          </a:xfrm>
        </p:spPr>
      </p:pic>
    </p:spTree>
    <p:extLst>
      <p:ext uri="{BB962C8B-B14F-4D97-AF65-F5344CB8AC3E}">
        <p14:creationId xmlns:p14="http://schemas.microsoft.com/office/powerpoint/2010/main" val="2599936683"/>
      </p:ext>
    </p:extLst>
  </p:cSld>
  <p:clrMapOvr>
    <a:masterClrMapping/>
  </p:clrMapOvr>
  <p:transition advClick="0" advTm="3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409" y="290846"/>
            <a:ext cx="5540189" cy="144278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27ACDD"/>
                </a:solidFill>
              </a:rPr>
              <a:t>Izmir-Aydın Motorway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5" t="7013" r="3047" b="2794"/>
          <a:stretch/>
        </p:blipFill>
        <p:spPr>
          <a:xfrm>
            <a:off x="3617844" y="1311966"/>
            <a:ext cx="5287617" cy="5100445"/>
          </a:xfrm>
        </p:spPr>
      </p:pic>
    </p:spTree>
    <p:extLst>
      <p:ext uri="{BB962C8B-B14F-4D97-AF65-F5344CB8AC3E}">
        <p14:creationId xmlns:p14="http://schemas.microsoft.com/office/powerpoint/2010/main" val="515007833"/>
      </p:ext>
    </p:extLst>
  </p:cSld>
  <p:clrMapOvr>
    <a:masterClrMapping/>
  </p:clrMapOvr>
  <p:transition advClick="0" advTm="3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171" y="2425150"/>
            <a:ext cx="10521806" cy="3313637"/>
          </a:xfrm>
        </p:spPr>
        <p:txBody>
          <a:bodyPr>
            <a:noAutofit/>
          </a:bodyPr>
          <a:lstStyle/>
          <a:p>
            <a:br>
              <a:rPr lang="en-US" sz="4800" b="1" dirty="0">
                <a:solidFill>
                  <a:srgbClr val="27ACDD"/>
                </a:solidFill>
              </a:rPr>
            </a:br>
            <a:r>
              <a:rPr lang="en-US" sz="4800" dirty="0">
                <a:solidFill>
                  <a:srgbClr val="27ACDD"/>
                </a:solidFill>
              </a:rPr>
              <a:t>- </a:t>
            </a:r>
            <a:r>
              <a:rPr lang="en-US" dirty="0">
                <a:solidFill>
                  <a:srgbClr val="27ACDD"/>
                </a:solidFill>
              </a:rPr>
              <a:t>SELATT</a:t>
            </a:r>
            <a:r>
              <a:rPr lang="tr-TR" dirty="0">
                <a:solidFill>
                  <a:srgbClr val="27ACDD"/>
                </a:solidFill>
              </a:rPr>
              <a:t>İn tunnel: 6,061 Meters</a:t>
            </a:r>
            <a:br>
              <a:rPr lang="tr-TR" dirty="0">
                <a:solidFill>
                  <a:srgbClr val="27ACDD"/>
                </a:solidFill>
              </a:rPr>
            </a:br>
            <a:r>
              <a:rPr lang="tr-TR" dirty="0">
                <a:solidFill>
                  <a:srgbClr val="27ACDD"/>
                </a:solidFill>
              </a:rPr>
              <a:t>- 2 parallel tubes inter-connected by</a:t>
            </a:r>
            <a:br>
              <a:rPr lang="tr-TR" dirty="0">
                <a:solidFill>
                  <a:srgbClr val="27ACDD"/>
                </a:solidFill>
              </a:rPr>
            </a:br>
            <a:r>
              <a:rPr lang="tr-TR" dirty="0">
                <a:solidFill>
                  <a:srgbClr val="27ACDD"/>
                </a:solidFill>
              </a:rPr>
              <a:t>- 6 transverse passages for pedestrian</a:t>
            </a:r>
            <a:br>
              <a:rPr lang="tr-TR" dirty="0">
                <a:solidFill>
                  <a:srgbClr val="27ACDD"/>
                </a:solidFill>
              </a:rPr>
            </a:br>
            <a:r>
              <a:rPr lang="tr-TR" dirty="0">
                <a:solidFill>
                  <a:srgbClr val="27ACDD"/>
                </a:solidFill>
              </a:rPr>
              <a:t>   transit in case of emergencies. </a:t>
            </a:r>
            <a:br>
              <a:rPr lang="tr-TR" dirty="0">
                <a:solidFill>
                  <a:srgbClr val="27ACDD"/>
                </a:solidFill>
              </a:rPr>
            </a:br>
            <a:endParaRPr lang="en-US" dirty="0">
              <a:solidFill>
                <a:srgbClr val="27ACDD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9ED48B-3BE5-47A2-8568-B17680417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6013501"/>
            <a:ext cx="9372600" cy="4818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26A9DB"/>
                </a:solidFill>
              </a:rPr>
              <a:t>“Improving the world one project at a time!”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77DBA3-04C5-4063-AE1B-1075B4135F97}"/>
              </a:ext>
            </a:extLst>
          </p:cNvPr>
          <p:cNvSpPr/>
          <p:nvPr/>
        </p:nvSpPr>
        <p:spPr>
          <a:xfrm>
            <a:off x="2075680" y="747945"/>
            <a:ext cx="89922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5400" b="1" dirty="0">
                <a:solidFill>
                  <a:srgbClr val="27ACDD"/>
                </a:solidFill>
              </a:rPr>
              <a:t>A </a:t>
            </a:r>
            <a:r>
              <a:rPr lang="en-US" sz="5400" b="1" dirty="0">
                <a:solidFill>
                  <a:srgbClr val="27ACDD"/>
                </a:solidFill>
              </a:rPr>
              <a:t>TOTAL OF </a:t>
            </a:r>
            <a:r>
              <a:rPr lang="tr-TR" sz="5400" b="1" dirty="0">
                <a:solidFill>
                  <a:srgbClr val="27ACDD"/>
                </a:solidFill>
              </a:rPr>
              <a:t>6</a:t>
            </a:r>
            <a:r>
              <a:rPr lang="en-US" sz="5400" b="1" dirty="0">
                <a:solidFill>
                  <a:srgbClr val="27ACDD"/>
                </a:solidFill>
              </a:rPr>
              <a:t>,</a:t>
            </a:r>
            <a:r>
              <a:rPr lang="tr-TR" sz="5400" b="1" dirty="0">
                <a:solidFill>
                  <a:srgbClr val="27ACDD"/>
                </a:solidFill>
              </a:rPr>
              <a:t>061</a:t>
            </a:r>
            <a:r>
              <a:rPr lang="en-US" sz="5400" b="1" dirty="0">
                <a:solidFill>
                  <a:srgbClr val="27ACDD"/>
                </a:solidFill>
              </a:rPr>
              <a:t> meters of</a:t>
            </a:r>
            <a:br>
              <a:rPr lang="en-US" sz="5400" b="1" dirty="0">
                <a:solidFill>
                  <a:srgbClr val="27ACDD"/>
                </a:solidFill>
              </a:rPr>
            </a:br>
            <a:r>
              <a:rPr lang="en-US" sz="5400" b="1" dirty="0">
                <a:solidFill>
                  <a:srgbClr val="27ACDD"/>
                </a:solidFill>
              </a:rPr>
              <a:t>three-lane tunnels:</a:t>
            </a:r>
            <a:br>
              <a:rPr lang="tr-TR" b="1" dirty="0">
                <a:solidFill>
                  <a:srgbClr val="27ACDD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608021"/>
      </p:ext>
    </p:extLst>
  </p:cSld>
  <p:clrMapOvr>
    <a:masterClrMapping/>
  </p:clrMapOvr>
  <p:transition advClick="0" advTm="3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228" y="226454"/>
            <a:ext cx="10086425" cy="643192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55698"/>
      </p:ext>
    </p:extLst>
  </p:cSld>
  <p:clrMapOvr>
    <a:masterClrMapping/>
  </p:clrMapOvr>
  <p:transition advClick="0" advTm="3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1" y="381000"/>
            <a:ext cx="9754413" cy="625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45240"/>
      </p:ext>
    </p:extLst>
  </p:cSld>
  <p:clrMapOvr>
    <a:masterClrMapping/>
  </p:clrMapOvr>
  <p:transition advClick="0" advTm="3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29171"/>
            <a:ext cx="6858000" cy="3200400"/>
          </a:xfrm>
        </p:spPr>
        <p:txBody>
          <a:bodyPr>
            <a:normAutofit/>
          </a:bodyPr>
          <a:lstStyle/>
          <a:p>
            <a:r>
              <a:rPr lang="en-US" sz="6600" b="1" dirty="0"/>
              <a:t>Building the Izmir-Aydın Motorway and Izmir Ring Road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0601" y="3829571"/>
            <a:ext cx="7596554" cy="148808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- Constructing an improved world based on global engineering and construction expertise from an environmentally conscious perspective</a:t>
            </a:r>
          </a:p>
          <a:p>
            <a:endParaRPr lang="en-US" dirty="0"/>
          </a:p>
          <a:p>
            <a:r>
              <a:rPr lang="en-US" dirty="0"/>
              <a:t>- Advanced Technology </a:t>
            </a:r>
          </a:p>
          <a:p>
            <a:endParaRPr lang="en-US" dirty="0"/>
          </a:p>
          <a:p>
            <a:r>
              <a:rPr lang="en-US" dirty="0"/>
              <a:t>- Meeting Technical Challenges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64" y="5398886"/>
            <a:ext cx="4467944" cy="123472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F851647F-B2DA-40B9-BF33-0BFCD478B5BF}"/>
              </a:ext>
            </a:extLst>
          </p:cNvPr>
          <p:cNvSpPr txBox="1">
            <a:spLocks/>
          </p:cNvSpPr>
          <p:nvPr/>
        </p:nvSpPr>
        <p:spPr>
          <a:xfrm>
            <a:off x="7562491" y="1457704"/>
            <a:ext cx="4928559" cy="1097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“Improving the world </a:t>
            </a:r>
          </a:p>
          <a:p>
            <a:r>
              <a:rPr lang="en-US" sz="3600" b="1" dirty="0"/>
              <a:t>one project at a time!”</a:t>
            </a:r>
          </a:p>
        </p:txBody>
      </p:sp>
    </p:spTree>
    <p:extLst>
      <p:ext uri="{BB962C8B-B14F-4D97-AF65-F5344CB8AC3E}">
        <p14:creationId xmlns:p14="http://schemas.microsoft.com/office/powerpoint/2010/main" val="2413251912"/>
      </p:ext>
    </p:extLst>
  </p:cSld>
  <p:clrMapOvr>
    <a:masterClrMapping/>
  </p:clrMapOvr>
  <p:transition advClick="0" advTm="3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80999"/>
            <a:ext cx="9584028" cy="641258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381000"/>
            <a:ext cx="7750333" cy="95129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Selat</a:t>
            </a:r>
            <a:r>
              <a:rPr lang="tr-TR" b="1" dirty="0">
                <a:solidFill>
                  <a:schemeClr val="bg1"/>
                </a:solidFill>
              </a:rPr>
              <a:t>İ</a:t>
            </a:r>
            <a:r>
              <a:rPr lang="en-US" b="1" dirty="0">
                <a:solidFill>
                  <a:schemeClr val="bg1"/>
                </a:solidFill>
              </a:rPr>
              <a:t>n t</a:t>
            </a:r>
            <a:r>
              <a:rPr lang="tr-TR" b="1" dirty="0">
                <a:solidFill>
                  <a:schemeClr val="bg1"/>
                </a:solidFill>
              </a:rPr>
              <a:t>ün</a:t>
            </a:r>
            <a:r>
              <a:rPr lang="en-US" b="1" dirty="0">
                <a:solidFill>
                  <a:schemeClr val="bg1"/>
                </a:solidFill>
              </a:rPr>
              <a:t>el</a:t>
            </a:r>
            <a:r>
              <a:rPr lang="tr-TR" b="1" dirty="0">
                <a:solidFill>
                  <a:schemeClr val="bg1"/>
                </a:solidFill>
              </a:rPr>
              <a:t>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416C671-8934-42B6-B537-9F7B975F7974}"/>
              </a:ext>
            </a:extLst>
          </p:cNvPr>
          <p:cNvSpPr txBox="1">
            <a:spLocks/>
          </p:cNvSpPr>
          <p:nvPr/>
        </p:nvSpPr>
        <p:spPr>
          <a:xfrm>
            <a:off x="2108774" y="5064024"/>
            <a:ext cx="7750333" cy="15850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err="1">
                <a:solidFill>
                  <a:schemeClr val="tx1"/>
                </a:solidFill>
              </a:rPr>
              <a:t>Selat</a:t>
            </a:r>
            <a:r>
              <a:rPr lang="tr-TR" sz="2000" dirty="0">
                <a:solidFill>
                  <a:schemeClr val="tx1"/>
                </a:solidFill>
              </a:rPr>
              <a:t>İ</a:t>
            </a:r>
            <a:r>
              <a:rPr lang="en-US" sz="2000" dirty="0">
                <a:solidFill>
                  <a:schemeClr val="tx1"/>
                </a:solidFill>
              </a:rPr>
              <a:t>n t</a:t>
            </a:r>
            <a:r>
              <a:rPr lang="tr-TR" sz="2000" dirty="0">
                <a:solidFill>
                  <a:schemeClr val="tx1"/>
                </a:solidFill>
              </a:rPr>
              <a:t>unnel</a:t>
            </a:r>
            <a:r>
              <a:rPr lang="en-US" sz="2000" dirty="0">
                <a:solidFill>
                  <a:schemeClr val="tx1"/>
                </a:solidFill>
              </a:rPr>
              <a:t>:  two tubes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each 3.2 Kms long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Each three lanes wide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New standard for all of </a:t>
            </a:r>
            <a:r>
              <a:rPr lang="en-US" sz="2000" dirty="0" err="1">
                <a:solidFill>
                  <a:schemeClr val="tx1"/>
                </a:solidFill>
              </a:rPr>
              <a:t>europe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67344"/>
      </p:ext>
    </p:extLst>
  </p:cSld>
  <p:clrMapOvr>
    <a:masterClrMapping/>
  </p:clrMapOvr>
  <p:transition advClick="0" advTm="3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80999"/>
            <a:ext cx="9609786" cy="6360101"/>
          </a:xfrm>
        </p:spPr>
      </p:pic>
    </p:spTree>
    <p:extLst>
      <p:ext uri="{BB962C8B-B14F-4D97-AF65-F5344CB8AC3E}">
        <p14:creationId xmlns:p14="http://schemas.microsoft.com/office/powerpoint/2010/main" val="2370806198"/>
      </p:ext>
    </p:extLst>
  </p:cSld>
  <p:clrMapOvr>
    <a:masterClrMapping/>
  </p:clrMapOvr>
  <p:transition advClick="0" advTm="3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65090"/>
            <a:ext cx="9802969" cy="6345698"/>
          </a:xfrm>
        </p:spPr>
      </p:pic>
    </p:spTree>
    <p:extLst>
      <p:ext uri="{BB962C8B-B14F-4D97-AF65-F5344CB8AC3E}">
        <p14:creationId xmlns:p14="http://schemas.microsoft.com/office/powerpoint/2010/main" val="1287158406"/>
      </p:ext>
    </p:extLst>
  </p:cSld>
  <p:clrMapOvr>
    <a:masterClrMapping/>
  </p:clrMapOvr>
  <p:transition advClick="0" advTm="3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81000"/>
            <a:ext cx="9880242" cy="6316715"/>
          </a:xfrm>
        </p:spPr>
      </p:pic>
    </p:spTree>
    <p:extLst>
      <p:ext uri="{BB962C8B-B14F-4D97-AF65-F5344CB8AC3E}">
        <p14:creationId xmlns:p14="http://schemas.microsoft.com/office/powerpoint/2010/main" val="3165385839"/>
      </p:ext>
    </p:extLst>
  </p:cSld>
  <p:clrMapOvr>
    <a:masterClrMapping/>
  </p:clrMapOvr>
  <p:transition advClick="0" advTm="3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39333"/>
            <a:ext cx="9816416" cy="6393287"/>
          </a:xfrm>
        </p:spPr>
      </p:pic>
    </p:spTree>
    <p:extLst>
      <p:ext uri="{BB962C8B-B14F-4D97-AF65-F5344CB8AC3E}">
        <p14:creationId xmlns:p14="http://schemas.microsoft.com/office/powerpoint/2010/main" val="2493127127"/>
      </p:ext>
    </p:extLst>
  </p:cSld>
  <p:clrMapOvr>
    <a:masterClrMapping/>
  </p:clrMapOvr>
  <p:transition advClick="0" advTm="3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377224"/>
            <a:ext cx="9372600" cy="2336443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27ACDD"/>
                </a:solidFill>
              </a:rPr>
              <a:t>7 bridges - totaling more than 3,600 meters in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5988676"/>
            <a:ext cx="9372600" cy="4818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26A9DB"/>
                </a:solidFill>
              </a:rPr>
              <a:t>“Improving the world one project at a time!”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284444"/>
      </p:ext>
    </p:extLst>
  </p:cSld>
  <p:clrMapOvr>
    <a:masterClrMapping/>
  </p:clrMapOvr>
  <p:transition advClick="0" advTm="3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99" y="281926"/>
            <a:ext cx="9777212" cy="636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72824"/>
      </p:ext>
    </p:extLst>
  </p:cSld>
  <p:clrMapOvr>
    <a:masterClrMapping/>
  </p:clrMapOvr>
  <p:transition advClick="0" advTm="3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928" y="368121"/>
            <a:ext cx="6581104" cy="602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29701"/>
      </p:ext>
    </p:extLst>
  </p:cSld>
  <p:clrMapOvr>
    <a:masterClrMapping/>
  </p:clrMapOvr>
  <p:transition advClick="0" advTm="3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7"/>
          <a:stretch/>
        </p:blipFill>
        <p:spPr>
          <a:xfrm>
            <a:off x="1623188" y="228223"/>
            <a:ext cx="10385491" cy="6238479"/>
          </a:xfrm>
        </p:spPr>
      </p:pic>
    </p:spTree>
    <p:extLst>
      <p:ext uri="{BB962C8B-B14F-4D97-AF65-F5344CB8AC3E}">
        <p14:creationId xmlns:p14="http://schemas.microsoft.com/office/powerpoint/2010/main" val="4092940460"/>
      </p:ext>
    </p:extLst>
  </p:cSld>
  <p:clrMapOvr>
    <a:masterClrMapping/>
  </p:clrMapOvr>
  <p:transition advClick="0" advTm="3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6"/>
          <a:stretch/>
        </p:blipFill>
        <p:spPr>
          <a:xfrm>
            <a:off x="1981200" y="380999"/>
            <a:ext cx="9880242" cy="6187226"/>
          </a:xfrm>
        </p:spPr>
      </p:pic>
    </p:spTree>
    <p:extLst>
      <p:ext uri="{BB962C8B-B14F-4D97-AF65-F5344CB8AC3E}">
        <p14:creationId xmlns:p14="http://schemas.microsoft.com/office/powerpoint/2010/main" val="2267783575"/>
      </p:ext>
    </p:extLst>
  </p:cSld>
  <p:clrMapOvr>
    <a:masterClrMapping/>
  </p:clrMapOvr>
  <p:transition advClick="0" advTm="3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304" y="380999"/>
            <a:ext cx="10141496" cy="1593671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27ACDD"/>
                </a:solidFill>
              </a:rPr>
              <a:t>A Trusted Partner of TCK</a:t>
            </a:r>
            <a:br>
              <a:rPr lang="en-US" sz="6000" dirty="0">
                <a:solidFill>
                  <a:srgbClr val="27ACDD"/>
                </a:solidFill>
              </a:rPr>
            </a:br>
            <a:r>
              <a:rPr lang="en-US" sz="2200" dirty="0">
                <a:solidFill>
                  <a:srgbClr val="27ACDD"/>
                </a:solidFill>
              </a:rPr>
              <a:t>(</a:t>
            </a:r>
            <a:r>
              <a:rPr lang="en-US" sz="2200" dirty="0" err="1">
                <a:solidFill>
                  <a:srgbClr val="27ACDD"/>
                </a:solidFill>
              </a:rPr>
              <a:t>Türk</a:t>
            </a:r>
            <a:r>
              <a:rPr lang="tr-TR" sz="2200" dirty="0">
                <a:solidFill>
                  <a:srgbClr val="27ACDD"/>
                </a:solidFill>
              </a:rPr>
              <a:t>İ</a:t>
            </a:r>
            <a:r>
              <a:rPr lang="en-US" sz="2200" dirty="0">
                <a:solidFill>
                  <a:srgbClr val="27ACDD"/>
                </a:solidFill>
              </a:rPr>
              <a:t>ye</a:t>
            </a:r>
            <a:r>
              <a:rPr lang="tr-TR" sz="2200" dirty="0">
                <a:solidFill>
                  <a:srgbClr val="27ACDD"/>
                </a:solidFill>
              </a:rPr>
              <a:t> cumhuriyetİ karayolları </a:t>
            </a:r>
            <a:r>
              <a:rPr lang="en-US" sz="2200" dirty="0">
                <a:solidFill>
                  <a:srgbClr val="27ACDD"/>
                </a:solidFill>
              </a:rPr>
              <a:t>“</a:t>
            </a:r>
            <a:r>
              <a:rPr lang="en-US" sz="2200" dirty="0" err="1">
                <a:solidFill>
                  <a:srgbClr val="27ACDD"/>
                </a:solidFill>
              </a:rPr>
              <a:t>tck</a:t>
            </a:r>
            <a:r>
              <a:rPr lang="en-US" sz="2200" dirty="0">
                <a:solidFill>
                  <a:srgbClr val="27ACDD"/>
                </a:solidFill>
              </a:rPr>
              <a:t>”</a:t>
            </a:r>
            <a:r>
              <a:rPr lang="tr-TR" sz="2200" dirty="0">
                <a:solidFill>
                  <a:srgbClr val="27ACDD"/>
                </a:solidFill>
              </a:rPr>
              <a:t>—</a:t>
            </a:r>
            <a:br>
              <a:rPr lang="tr-TR" sz="2200" dirty="0">
                <a:solidFill>
                  <a:srgbClr val="27ACDD"/>
                </a:solidFill>
              </a:rPr>
            </a:br>
            <a:r>
              <a:rPr lang="tr-TR" sz="2200" dirty="0">
                <a:solidFill>
                  <a:srgbClr val="27ACDD"/>
                </a:solidFill>
              </a:rPr>
              <a:t>Turkısh Republıc Department of motorways)</a:t>
            </a:r>
            <a:endParaRPr lang="en-US" sz="2200" dirty="0">
              <a:solidFill>
                <a:srgbClr val="27ACDD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80" y="1974671"/>
            <a:ext cx="5977466" cy="4483100"/>
          </a:xfrm>
        </p:spPr>
      </p:pic>
    </p:spTree>
    <p:extLst>
      <p:ext uri="{BB962C8B-B14F-4D97-AF65-F5344CB8AC3E}">
        <p14:creationId xmlns:p14="http://schemas.microsoft.com/office/powerpoint/2010/main" val="1972835695"/>
      </p:ext>
    </p:extLst>
  </p:cSld>
  <p:clrMapOvr>
    <a:masterClrMapping/>
  </p:clrMapOvr>
  <p:transition advClick="0" advTm="3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62"/>
          <a:stretch/>
        </p:blipFill>
        <p:spPr>
          <a:xfrm>
            <a:off x="1667277" y="600209"/>
            <a:ext cx="10343195" cy="562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54916"/>
      </p:ext>
    </p:extLst>
  </p:cSld>
  <p:clrMapOvr>
    <a:masterClrMapping/>
  </p:clrMapOvr>
  <p:transition advClick="0" advTm="3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80999"/>
            <a:ext cx="9946306" cy="6212984"/>
          </a:xfrm>
        </p:spPr>
      </p:pic>
    </p:spTree>
    <p:extLst>
      <p:ext uri="{BB962C8B-B14F-4D97-AF65-F5344CB8AC3E}">
        <p14:creationId xmlns:p14="http://schemas.microsoft.com/office/powerpoint/2010/main" val="138974203"/>
      </p:ext>
    </p:extLst>
  </p:cSld>
  <p:clrMapOvr>
    <a:masterClrMapping/>
  </p:clrMapOvr>
  <p:transition advClick="0" advTm="3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570408"/>
            <a:ext cx="9372600" cy="12954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27ACDD"/>
                </a:solidFill>
              </a:rPr>
              <a:t>24 interchanges totaling 1,414 meters in length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AFD729-0D71-44D3-A268-ED0D71B4D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5988676"/>
            <a:ext cx="9372600" cy="4818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26A9DB"/>
                </a:solidFill>
              </a:rPr>
              <a:t>“Improving the world one project at a time!”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4385"/>
      </p:ext>
    </p:extLst>
  </p:cSld>
  <p:clrMapOvr>
    <a:masterClrMapping/>
  </p:clrMapOvr>
  <p:transition advClick="0" advTm="3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99" y="261171"/>
            <a:ext cx="9828727" cy="630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5863"/>
      </p:ext>
    </p:extLst>
  </p:cSld>
  <p:clrMapOvr>
    <a:masterClrMapping/>
  </p:clrMapOvr>
  <p:transition advClick="0" advTm="3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3"/>
          <a:stretch/>
        </p:blipFill>
        <p:spPr>
          <a:xfrm>
            <a:off x="1981200" y="381000"/>
            <a:ext cx="9790090" cy="6262353"/>
          </a:xfrm>
        </p:spPr>
      </p:pic>
    </p:spTree>
    <p:extLst>
      <p:ext uri="{BB962C8B-B14F-4D97-AF65-F5344CB8AC3E}">
        <p14:creationId xmlns:p14="http://schemas.microsoft.com/office/powerpoint/2010/main" val="470831751"/>
      </p:ext>
    </p:extLst>
  </p:cSld>
  <p:clrMapOvr>
    <a:masterClrMapping/>
  </p:clrMapOvr>
  <p:transition advClick="0" advTm="3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048" y="265089"/>
            <a:ext cx="9931758" cy="6361399"/>
          </a:xfrm>
        </p:spPr>
      </p:pic>
    </p:spTree>
    <p:extLst>
      <p:ext uri="{BB962C8B-B14F-4D97-AF65-F5344CB8AC3E}">
        <p14:creationId xmlns:p14="http://schemas.microsoft.com/office/powerpoint/2010/main" val="1083288765"/>
      </p:ext>
    </p:extLst>
  </p:cSld>
  <p:clrMapOvr>
    <a:masterClrMapping/>
  </p:clrMapOvr>
  <p:transition advClick="0" advTm="3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"/>
          <a:stretch/>
        </p:blipFill>
        <p:spPr>
          <a:xfrm>
            <a:off x="1981199" y="381000"/>
            <a:ext cx="9751455" cy="6201032"/>
          </a:xfrm>
        </p:spPr>
      </p:pic>
    </p:spTree>
    <p:extLst>
      <p:ext uri="{BB962C8B-B14F-4D97-AF65-F5344CB8AC3E}">
        <p14:creationId xmlns:p14="http://schemas.microsoft.com/office/powerpoint/2010/main" val="547267561"/>
      </p:ext>
    </p:extLst>
  </p:cSld>
  <p:clrMapOvr>
    <a:masterClrMapping/>
  </p:clrMapOvr>
  <p:transition advClick="0" advTm="3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381000"/>
            <a:ext cx="9648423" cy="6174346"/>
          </a:xfrm>
        </p:spPr>
      </p:pic>
    </p:spTree>
    <p:extLst>
      <p:ext uri="{BB962C8B-B14F-4D97-AF65-F5344CB8AC3E}">
        <p14:creationId xmlns:p14="http://schemas.microsoft.com/office/powerpoint/2010/main" val="983025536"/>
      </p:ext>
    </p:extLst>
  </p:cSld>
  <p:clrMapOvr>
    <a:masterClrMapping/>
  </p:clrMapOvr>
  <p:transition advClick="0" advTm="3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406" y="1050701"/>
            <a:ext cx="9719121" cy="3418268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27ACDD"/>
                </a:solidFill>
              </a:rPr>
              <a:t>Over 40</a:t>
            </a:r>
            <a:r>
              <a:rPr lang="tr-TR" sz="6000" dirty="0">
                <a:solidFill>
                  <a:srgbClr val="27ACDD"/>
                </a:solidFill>
              </a:rPr>
              <a:t> </a:t>
            </a:r>
            <a:r>
              <a:rPr lang="en-US" sz="6000" dirty="0">
                <a:solidFill>
                  <a:srgbClr val="27ACDD"/>
                </a:solidFill>
              </a:rPr>
              <a:t>K</a:t>
            </a:r>
            <a:r>
              <a:rPr lang="tr-TR" sz="6000" dirty="0">
                <a:solidFill>
                  <a:srgbClr val="27ACDD"/>
                </a:solidFill>
              </a:rPr>
              <a:t>ILOMERS</a:t>
            </a:r>
            <a:r>
              <a:rPr lang="en-US" sz="6000" dirty="0">
                <a:solidFill>
                  <a:srgbClr val="27ACDD"/>
                </a:solidFill>
              </a:rPr>
              <a:t> of viaducts, Culverts and Water Management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0B57BD-16B4-49F3-AD4B-D53BE383C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5640388"/>
            <a:ext cx="9372600" cy="8302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26A9DB"/>
                </a:solidFill>
              </a:rPr>
              <a:t>“Improving the world one project at a time!”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702843"/>
      </p:ext>
    </p:extLst>
  </p:cSld>
  <p:clrMapOvr>
    <a:masterClrMapping/>
  </p:clrMapOvr>
  <p:transition advClick="0" advTm="3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6"/>
          <a:stretch/>
        </p:blipFill>
        <p:spPr>
          <a:xfrm>
            <a:off x="1981200" y="277969"/>
            <a:ext cx="9944637" cy="6290256"/>
          </a:xfrm>
        </p:spPr>
      </p:pic>
    </p:spTree>
    <p:extLst>
      <p:ext uri="{BB962C8B-B14F-4D97-AF65-F5344CB8AC3E}">
        <p14:creationId xmlns:p14="http://schemas.microsoft.com/office/powerpoint/2010/main" val="3810590790"/>
      </p:ext>
    </p:extLst>
  </p:cSld>
  <p:clrMapOvr>
    <a:masterClrMapping/>
  </p:clrMapOvr>
  <p:transition advClick="0" advTm="3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40853"/>
            <a:ext cx="9372600" cy="2555383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27ACDD"/>
                </a:solidFill>
              </a:rPr>
              <a:t>$1.06 Billion in New Roadways For Turkey’s Future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841743"/>
            <a:ext cx="9372600" cy="665629"/>
          </a:xfrm>
        </p:spPr>
        <p:txBody>
          <a:bodyPr>
            <a:noAutofit/>
          </a:bodyPr>
          <a:lstStyle/>
          <a:p>
            <a:r>
              <a:rPr lang="en-US" sz="3600" dirty="0"/>
              <a:t>Located in the Beautiful and Growing Aegean Region of Turkey</a:t>
            </a:r>
            <a:endParaRPr lang="tr-TR" sz="3600" dirty="0"/>
          </a:p>
          <a:p>
            <a:r>
              <a:rPr lang="tr-TR" sz="3600" dirty="0"/>
              <a:t>Completed </a:t>
            </a:r>
            <a:r>
              <a:rPr lang="en-US" sz="3600" dirty="0"/>
              <a:t>in 2014</a:t>
            </a:r>
            <a:r>
              <a:rPr lang="tr-TR" sz="3600" dirty="0"/>
              <a:t> </a:t>
            </a:r>
            <a:r>
              <a:rPr lang="en-US" sz="3600" dirty="0"/>
              <a:t>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29D1D1-3418-4422-BDE1-BB54F993A0AC}"/>
              </a:ext>
            </a:extLst>
          </p:cNvPr>
          <p:cNvSpPr txBox="1">
            <a:spLocks/>
          </p:cNvSpPr>
          <p:nvPr/>
        </p:nvSpPr>
        <p:spPr>
          <a:xfrm>
            <a:off x="1981200" y="5988676"/>
            <a:ext cx="9372600" cy="481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>
                <a:solidFill>
                  <a:srgbClr val="26A9DB"/>
                </a:solidFill>
              </a:rPr>
              <a:t>“Improving the world one project at a time!”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62065"/>
      </p:ext>
    </p:extLst>
  </p:cSld>
  <p:clrMapOvr>
    <a:masterClrMapping/>
  </p:clrMapOvr>
  <p:transition advClick="0" advTm="3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036" y="3846199"/>
            <a:ext cx="9372600" cy="19215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rgbClr val="27ACDD"/>
                </a:solidFill>
              </a:rPr>
              <a:t>What Technical Challenges Can We Help You Solve Today?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442" y="567431"/>
            <a:ext cx="5161788" cy="1426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965" y="4970575"/>
            <a:ext cx="2203462" cy="1583738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5A412BEB-6663-47BA-AC44-DC6C2ADFE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272" y="2472169"/>
            <a:ext cx="4691990" cy="95129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27ACDD"/>
                </a:solidFill>
              </a:rPr>
              <a:t>“Improving the world </a:t>
            </a:r>
            <a:br>
              <a:rPr lang="en-US" sz="3200" b="1" dirty="0">
                <a:solidFill>
                  <a:srgbClr val="27ACDD"/>
                </a:solidFill>
              </a:rPr>
            </a:br>
            <a:r>
              <a:rPr lang="en-US" sz="3200" b="1" dirty="0">
                <a:solidFill>
                  <a:srgbClr val="27ACDD"/>
                </a:solidFill>
              </a:rPr>
              <a:t>one project at a time!”</a:t>
            </a:r>
            <a:endParaRPr lang="en-US" sz="3200" dirty="0">
              <a:solidFill>
                <a:srgbClr val="27AC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00190"/>
      </p:ext>
    </p:extLst>
  </p:cSld>
  <p:clrMapOvr>
    <a:masterClrMapping/>
  </p:clrMapOvr>
  <p:transition advClick="0" advTm="3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3736" y="381000"/>
            <a:ext cx="7748264" cy="1295400"/>
          </a:xfrm>
        </p:spPr>
        <p:txBody>
          <a:bodyPr/>
          <a:lstStyle/>
          <a:p>
            <a:r>
              <a:rPr lang="en-US" b="1" dirty="0">
                <a:solidFill>
                  <a:srgbClr val="27ACDD"/>
                </a:solidFill>
              </a:rPr>
              <a:t>Contact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8964" y="2519767"/>
            <a:ext cx="7534835" cy="3789383"/>
          </a:xfrm>
        </p:spPr>
        <p:txBody>
          <a:bodyPr/>
          <a:lstStyle/>
          <a:p>
            <a:r>
              <a:rPr lang="en-US" dirty="0"/>
              <a:t>www.dcintinc.com</a:t>
            </a:r>
          </a:p>
          <a:p>
            <a:r>
              <a:rPr lang="en-US" dirty="0"/>
              <a:t>580-366-2552</a:t>
            </a:r>
          </a:p>
          <a:p>
            <a:r>
              <a:rPr lang="en-US" dirty="0"/>
              <a:t>Overseas:  +90-533-730-0622</a:t>
            </a:r>
          </a:p>
          <a:p>
            <a:r>
              <a:rPr lang="en-US" dirty="0"/>
              <a:t>Email:  gildhousev@dcintinc.com</a:t>
            </a:r>
          </a:p>
          <a:p>
            <a:r>
              <a:rPr lang="en-US" dirty="0" err="1"/>
              <a:t>Verndell</a:t>
            </a:r>
            <a:r>
              <a:rPr lang="en-US" dirty="0"/>
              <a:t> H. Gildhouse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02BF8B-7B87-4A91-989E-45D77A6940CD}"/>
              </a:ext>
            </a:extLst>
          </p:cNvPr>
          <p:cNvSpPr txBox="1">
            <a:spLocks/>
          </p:cNvSpPr>
          <p:nvPr/>
        </p:nvSpPr>
        <p:spPr>
          <a:xfrm>
            <a:off x="1981200" y="5988676"/>
            <a:ext cx="9372600" cy="481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>
                <a:solidFill>
                  <a:srgbClr val="26A9DB"/>
                </a:solidFill>
              </a:rPr>
              <a:t>“Improving the world one project at a time!”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2747"/>
      </p:ext>
    </p:extLst>
  </p:cSld>
  <p:clrMapOvr>
    <a:masterClrMapping/>
  </p:clrMapOvr>
  <p:transition advClick="0" advTm="3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611"/>
            <a:ext cx="9372600" cy="1295400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rgbClr val="27ACDD"/>
                </a:solidFill>
              </a:rPr>
              <a:t>Part of the Trans-European Road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667492"/>
            <a:ext cx="9372600" cy="3053173"/>
          </a:xfrm>
        </p:spPr>
        <p:txBody>
          <a:bodyPr>
            <a:normAutofit/>
          </a:bodyPr>
          <a:lstStyle/>
          <a:p>
            <a:r>
              <a:rPr lang="en-US" sz="3200" dirty="0"/>
              <a:t>The Izmir Ring Road Motorway project consists of the 5</a:t>
            </a:r>
            <a:r>
              <a:rPr lang="tr-TR" sz="3200" dirty="0"/>
              <a:t>4</a:t>
            </a:r>
            <a:r>
              <a:rPr lang="en-US" sz="3200" dirty="0"/>
              <a:t> km Ring Road and the 96 km Izmir-</a:t>
            </a:r>
            <a:r>
              <a:rPr lang="en-US" sz="3200" dirty="0" err="1"/>
              <a:t>Aydın</a:t>
            </a:r>
            <a:r>
              <a:rPr lang="en-US" sz="3200" dirty="0"/>
              <a:t> Motorway</a:t>
            </a:r>
            <a:r>
              <a:rPr lang="tr-TR" sz="3200" dirty="0"/>
              <a:t>.</a:t>
            </a:r>
            <a:endParaRPr lang="en-US" sz="3200" dirty="0"/>
          </a:p>
          <a:p>
            <a:r>
              <a:rPr lang="en-US" sz="3200" dirty="0"/>
              <a:t>Three lanes in each direction, secondary roads, junctions, and directional arms, which total 333 km of road construction.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2B0261B-C675-4C84-8A7E-B1F2E6E7D45D}"/>
              </a:ext>
            </a:extLst>
          </p:cNvPr>
          <p:cNvSpPr txBox="1">
            <a:spLocks/>
          </p:cNvSpPr>
          <p:nvPr/>
        </p:nvSpPr>
        <p:spPr>
          <a:xfrm>
            <a:off x="1981200" y="5988676"/>
            <a:ext cx="9372600" cy="481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0F6C3AC-CF3A-4F92-B52D-8809792F7D43}"/>
              </a:ext>
            </a:extLst>
          </p:cNvPr>
          <p:cNvSpPr txBox="1">
            <a:spLocks/>
          </p:cNvSpPr>
          <p:nvPr/>
        </p:nvSpPr>
        <p:spPr>
          <a:xfrm>
            <a:off x="2133600" y="6141076"/>
            <a:ext cx="9372600" cy="481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dirty="0">
                <a:solidFill>
                  <a:srgbClr val="26A9DB"/>
                </a:solidFill>
              </a:rPr>
              <a:t>“Improving the world one project at a time!”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13912"/>
      </p:ext>
    </p:extLst>
  </p:cSld>
  <p:clrMapOvr>
    <a:masterClrMapping/>
  </p:clrMapOvr>
  <p:transition advClick="0"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443" y="168729"/>
            <a:ext cx="9513118" cy="12954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27ACDD"/>
                </a:solidFill>
              </a:rPr>
              <a:t>Technical Challenges Met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2046" y="1585358"/>
            <a:ext cx="9849394" cy="464602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Dillingham, with its Turkish partner designed and built a median-divided, grade-separated, limited access toll highway</a:t>
            </a:r>
            <a:r>
              <a:rPr lang="tr-TR" b="1" dirty="0"/>
              <a:t>,</a:t>
            </a:r>
            <a:r>
              <a:rPr lang="en-US" b="1" dirty="0"/>
              <a:t> which included</a:t>
            </a:r>
            <a:r>
              <a:rPr lang="en-US" dirty="0"/>
              <a:t>:</a:t>
            </a:r>
          </a:p>
          <a:p>
            <a:pPr lvl="1"/>
            <a:r>
              <a:rPr lang="en-US" sz="2800" b="1" dirty="0"/>
              <a:t>3 Major tunnels</a:t>
            </a:r>
          </a:p>
          <a:p>
            <a:pPr lvl="1"/>
            <a:r>
              <a:rPr lang="en-US" sz="2800" b="1" dirty="0"/>
              <a:t>24 Major Interchanges</a:t>
            </a:r>
          </a:p>
          <a:p>
            <a:pPr lvl="1"/>
            <a:r>
              <a:rPr lang="en-US" sz="2800" b="1" dirty="0"/>
              <a:t>97 Bridges</a:t>
            </a:r>
          </a:p>
          <a:p>
            <a:pPr lvl="1"/>
            <a:r>
              <a:rPr lang="en-US" sz="2800" b="1" dirty="0"/>
              <a:t>31 Underpasses</a:t>
            </a:r>
          </a:p>
          <a:p>
            <a:pPr lvl="1"/>
            <a:r>
              <a:rPr lang="en-US" sz="2800" b="1" dirty="0"/>
              <a:t>9 Viaducts</a:t>
            </a:r>
          </a:p>
          <a:p>
            <a:pPr lvl="1"/>
            <a:r>
              <a:rPr lang="en-US" sz="2800" b="1" dirty="0"/>
              <a:t>5 Toll complexes</a:t>
            </a:r>
          </a:p>
          <a:p>
            <a:pPr lvl="1"/>
            <a:r>
              <a:rPr lang="en-US" sz="2800" b="1" dirty="0"/>
              <a:t>A 16,000 m</a:t>
            </a:r>
            <a:r>
              <a:rPr lang="en-US" sz="2800" b="1" baseline="30000" dirty="0"/>
              <a:t>2</a:t>
            </a:r>
            <a:r>
              <a:rPr lang="en-US" sz="2800" b="1" dirty="0"/>
              <a:t> Administrative Complex </a:t>
            </a:r>
          </a:p>
          <a:p>
            <a:pPr lvl="1"/>
            <a:r>
              <a:rPr lang="en-US" sz="2800" b="1" dirty="0"/>
              <a:t>6 Maintenance service areas</a:t>
            </a:r>
            <a:endParaRPr lang="en-US" b="1" dirty="0">
              <a:solidFill>
                <a:srgbClr val="26A9DB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26A9DB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26A9DB"/>
              </a:solidFill>
            </a:endParaRP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3C0E204-20FF-43B9-9BA1-A4CFD785F1F0}"/>
              </a:ext>
            </a:extLst>
          </p:cNvPr>
          <p:cNvSpPr txBox="1">
            <a:spLocks/>
          </p:cNvSpPr>
          <p:nvPr/>
        </p:nvSpPr>
        <p:spPr>
          <a:xfrm>
            <a:off x="1981200" y="6112811"/>
            <a:ext cx="9372600" cy="481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dirty="0">
                <a:solidFill>
                  <a:srgbClr val="26A9DB"/>
                </a:solidFill>
              </a:rPr>
              <a:t>“Improving the world one project at a time!”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97893"/>
      </p:ext>
    </p:extLst>
  </p:cSld>
  <p:clrMapOvr>
    <a:masterClrMapping/>
  </p:clrMapOvr>
  <p:transition advClick="0" advTm="6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7645" y="850006"/>
            <a:ext cx="4303690" cy="877910"/>
          </a:xfrm>
        </p:spPr>
        <p:txBody>
          <a:bodyPr/>
          <a:lstStyle/>
          <a:p>
            <a:r>
              <a:rPr lang="en-US" dirty="0">
                <a:solidFill>
                  <a:srgbClr val="27ACDD"/>
                </a:solidFill>
              </a:rPr>
              <a:t>Izmir Ring Road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" t="2238" r="28580" b="48753"/>
          <a:stretch/>
        </p:blipFill>
        <p:spPr>
          <a:xfrm>
            <a:off x="1524000" y="2146851"/>
            <a:ext cx="8950980" cy="3491481"/>
          </a:xfrm>
        </p:spPr>
      </p:pic>
    </p:spTree>
    <p:extLst>
      <p:ext uri="{BB962C8B-B14F-4D97-AF65-F5344CB8AC3E}">
        <p14:creationId xmlns:p14="http://schemas.microsoft.com/office/powerpoint/2010/main" val="981631412"/>
      </p:ext>
    </p:extLst>
  </p:cSld>
  <p:clrMapOvr>
    <a:masterClrMapping/>
  </p:clrMapOvr>
  <p:transition advClick="0" advTm="3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7096" y="2714781"/>
            <a:ext cx="9207394" cy="1888370"/>
          </a:xfrm>
        </p:spPr>
        <p:txBody>
          <a:bodyPr>
            <a:noAutofit/>
          </a:bodyPr>
          <a:lstStyle/>
          <a:p>
            <a:br>
              <a:rPr lang="en-US" sz="4800" b="1" dirty="0">
                <a:solidFill>
                  <a:srgbClr val="27ACDD"/>
                </a:solidFill>
              </a:rPr>
            </a:br>
            <a:r>
              <a:rPr lang="tr-TR" sz="4800" b="1" dirty="0">
                <a:solidFill>
                  <a:srgbClr val="27ACDD"/>
                </a:solidFill>
              </a:rPr>
              <a:t>-</a:t>
            </a:r>
            <a:r>
              <a:rPr lang="tr-TR" dirty="0">
                <a:solidFill>
                  <a:srgbClr val="27ACDD"/>
                </a:solidFill>
              </a:rPr>
              <a:t> 1. karşıyaka tunnel: 268 meters</a:t>
            </a:r>
            <a:br>
              <a:rPr lang="en-US" dirty="0">
                <a:solidFill>
                  <a:srgbClr val="27ACDD"/>
                </a:solidFill>
              </a:rPr>
            </a:br>
            <a:r>
              <a:rPr lang="tr-TR" dirty="0">
                <a:solidFill>
                  <a:srgbClr val="27ACDD"/>
                </a:solidFill>
              </a:rPr>
              <a:t>- 2. karşıyaka tunnel: 1,824 meters</a:t>
            </a:r>
            <a:endParaRPr lang="en-US" dirty="0">
              <a:solidFill>
                <a:srgbClr val="27ACDD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9ED48B-3BE5-47A2-8568-B17680417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5988676"/>
            <a:ext cx="9372600" cy="4818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26A9DB"/>
                </a:solidFill>
              </a:rPr>
              <a:t>“Improving the world one project at a time!”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77DBA3-04C5-4063-AE1B-1075B4135F97}"/>
              </a:ext>
            </a:extLst>
          </p:cNvPr>
          <p:cNvSpPr/>
          <p:nvPr/>
        </p:nvSpPr>
        <p:spPr>
          <a:xfrm>
            <a:off x="2075680" y="1174110"/>
            <a:ext cx="89922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5400" b="1" dirty="0">
                <a:solidFill>
                  <a:srgbClr val="27ACDD"/>
                </a:solidFill>
              </a:rPr>
              <a:t>A </a:t>
            </a:r>
            <a:r>
              <a:rPr lang="en-US" sz="5400" b="1" dirty="0">
                <a:solidFill>
                  <a:srgbClr val="27ACDD"/>
                </a:solidFill>
              </a:rPr>
              <a:t>TOTAL OF </a:t>
            </a:r>
            <a:r>
              <a:rPr lang="tr-TR" sz="5400" b="1" dirty="0">
                <a:solidFill>
                  <a:srgbClr val="27ACDD"/>
                </a:solidFill>
              </a:rPr>
              <a:t>2</a:t>
            </a:r>
            <a:r>
              <a:rPr lang="en-US" sz="5400" b="1" dirty="0">
                <a:solidFill>
                  <a:srgbClr val="27ACDD"/>
                </a:solidFill>
              </a:rPr>
              <a:t>,</a:t>
            </a:r>
            <a:r>
              <a:rPr lang="tr-TR" sz="5400" b="1" dirty="0">
                <a:solidFill>
                  <a:srgbClr val="27ACDD"/>
                </a:solidFill>
              </a:rPr>
              <a:t>092</a:t>
            </a:r>
            <a:r>
              <a:rPr lang="en-US" sz="5400" b="1" dirty="0">
                <a:solidFill>
                  <a:srgbClr val="27ACDD"/>
                </a:solidFill>
              </a:rPr>
              <a:t> meters of</a:t>
            </a:r>
            <a:br>
              <a:rPr lang="en-US" sz="5400" b="1" dirty="0">
                <a:solidFill>
                  <a:srgbClr val="27ACDD"/>
                </a:solidFill>
              </a:rPr>
            </a:br>
            <a:r>
              <a:rPr lang="en-US" sz="5400" b="1" dirty="0">
                <a:solidFill>
                  <a:srgbClr val="27ACDD"/>
                </a:solidFill>
              </a:rPr>
              <a:t>three-lane tunnels:</a:t>
            </a:r>
            <a:br>
              <a:rPr lang="tr-TR" b="1" dirty="0">
                <a:solidFill>
                  <a:srgbClr val="27ACDD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753202"/>
      </p:ext>
    </p:extLst>
  </p:cSld>
  <p:clrMapOvr>
    <a:masterClrMapping/>
  </p:clrMapOvr>
  <p:transition advClick="0" advTm="3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81000"/>
            <a:ext cx="9674180" cy="620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64417"/>
      </p:ext>
    </p:extLst>
  </p:cSld>
  <p:clrMapOvr>
    <a:masterClrMapping/>
  </p:clrMapOvr>
  <p:transition advClick="0" advTm="3000">
    <p:fade/>
  </p:transition>
</p:sld>
</file>

<file path=ppt/theme/theme1.xml><?xml version="1.0" encoding="utf-8"?>
<a:theme xmlns:a="http://schemas.openxmlformats.org/drawingml/2006/main" name="Wireframe Building 16x9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wireframe building presentation (widescreen).potx" id="{58CE74E2-616B-447D-963B-87527DA5909A}" vid="{49D84436-E293-416F-BC4D-7976A1E115A4}"/>
    </a:ext>
  </a:extLst>
</a:theme>
</file>

<file path=ppt/theme/theme2.xml><?xml version="1.0" encoding="utf-8"?>
<a:theme xmlns:a="http://schemas.openxmlformats.org/drawingml/2006/main" name="Office Theme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wireframe building presentation (widescreen)</Template>
  <TotalTime>1252</TotalTime>
  <Words>461</Words>
  <Application>Microsoft Office PowerPoint</Application>
  <PresentationFormat>Widescreen</PresentationFormat>
  <Paragraphs>64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Calibri</vt:lpstr>
      <vt:lpstr>Wireframe Building 16x9</vt:lpstr>
      <vt:lpstr>PowerPoint Presentation</vt:lpstr>
      <vt:lpstr>Building the Izmir-Aydın Motorway and Izmir Ring Road</vt:lpstr>
      <vt:lpstr>A Trusted Partner of TCK (Türkİye cumhuriyetİ karayolları “tck”— Turkısh Republıc Department of motorways)</vt:lpstr>
      <vt:lpstr>$1.06 Billion in New Roadways For Turkey’s Future </vt:lpstr>
      <vt:lpstr>Part of the Trans-European Road Network</vt:lpstr>
      <vt:lpstr>Technical Challenges Met</vt:lpstr>
      <vt:lpstr>Izmir Ring Road</vt:lpstr>
      <vt:lpstr> - 1. karşıyaka tunnel: 268 meters - 2. karşıyaka tunnel: 1,824 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Izmir-Aydın Motorway  </vt:lpstr>
      <vt:lpstr> - SELATTİn tunnel: 6,061 Meters - 2 parallel tubes inter-connected by - 6 transverse passages for pedestrian    transit in case of emergencies.  </vt:lpstr>
      <vt:lpstr>PowerPoint Presentation</vt:lpstr>
      <vt:lpstr>PowerPoint Presentation</vt:lpstr>
      <vt:lpstr>Selatİn tüneli</vt:lpstr>
      <vt:lpstr>PowerPoint Presentation</vt:lpstr>
      <vt:lpstr>PowerPoint Presentation</vt:lpstr>
      <vt:lpstr>PowerPoint Presentation</vt:lpstr>
      <vt:lpstr>PowerPoint Presentation</vt:lpstr>
      <vt:lpstr>7 bridges - totaling more than 3,600 meters in length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24 interchanges totaling 1,414 meters in length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 40 KILOMERS of viaducts, Culverts and Water Management </vt:lpstr>
      <vt:lpstr>PowerPoint Presentation</vt:lpstr>
      <vt:lpstr>“Improving the world  one project at a time!”</vt:lpstr>
      <vt:lpstr>Contact Us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Neil McMurdie</dc:creator>
  <cp:lastModifiedBy>Vern Gildhouse</cp:lastModifiedBy>
  <cp:revision>54</cp:revision>
  <dcterms:created xsi:type="dcterms:W3CDTF">2018-05-10T07:03:00Z</dcterms:created>
  <dcterms:modified xsi:type="dcterms:W3CDTF">2018-07-24T17:23:29Z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